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42"/>
  </p:notesMasterIdLst>
  <p:sldIdLst>
    <p:sldId id="256" r:id="rId6"/>
    <p:sldId id="300" r:id="rId7"/>
    <p:sldId id="317" r:id="rId8"/>
    <p:sldId id="319" r:id="rId9"/>
    <p:sldId id="322" r:id="rId10"/>
    <p:sldId id="323" r:id="rId11"/>
    <p:sldId id="324" r:id="rId12"/>
    <p:sldId id="379" r:id="rId13"/>
    <p:sldId id="334" r:id="rId14"/>
    <p:sldId id="378" r:id="rId15"/>
    <p:sldId id="396" r:id="rId16"/>
    <p:sldId id="326" r:id="rId17"/>
    <p:sldId id="395" r:id="rId18"/>
    <p:sldId id="327" r:id="rId19"/>
    <p:sldId id="328" r:id="rId20"/>
    <p:sldId id="329" r:id="rId21"/>
    <p:sldId id="331" r:id="rId22"/>
    <p:sldId id="397" r:id="rId23"/>
    <p:sldId id="390" r:id="rId24"/>
    <p:sldId id="394" r:id="rId25"/>
    <p:sldId id="393" r:id="rId26"/>
    <p:sldId id="391" r:id="rId27"/>
    <p:sldId id="392" r:id="rId28"/>
    <p:sldId id="387" r:id="rId29"/>
    <p:sldId id="388" r:id="rId30"/>
    <p:sldId id="333" r:id="rId31"/>
    <p:sldId id="386" r:id="rId32"/>
    <p:sldId id="385" r:id="rId33"/>
    <p:sldId id="332" r:id="rId34"/>
    <p:sldId id="398" r:id="rId35"/>
    <p:sldId id="330" r:id="rId36"/>
    <p:sldId id="325" r:id="rId37"/>
    <p:sldId id="380" r:id="rId38"/>
    <p:sldId id="381" r:id="rId39"/>
    <p:sldId id="383" r:id="rId40"/>
    <p:sldId id="307" r:id="rId4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7AEF3-5612-4FE9-817B-2DD818EFB95A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0E7E-9D7F-4253-80B7-47B8D56182C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3378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sv-SE" dirty="0"/>
              <a:t>Detta är någonting som </a:t>
            </a:r>
            <a:r>
              <a:rPr lang="sv-SE" dirty="0" err="1"/>
              <a:t>UHjärnväg</a:t>
            </a:r>
            <a:r>
              <a:rPr lang="sv-SE" dirty="0"/>
              <a:t> vill undersöka och har därför dragit igång projekt cirrus</a:t>
            </a:r>
            <a:br>
              <a:rPr lang="sv-SE" dirty="0"/>
            </a:br>
            <a:r>
              <a:rPr lang="sv-SE" dirty="0"/>
              <a:t>De håller just nu på att upphandla datainsamling som ska användas i några första </a:t>
            </a:r>
            <a:r>
              <a:rPr lang="sv-SE" dirty="0" err="1"/>
              <a:t>casestudier</a:t>
            </a:r>
            <a:r>
              <a:rPr lang="sv-SE" dirty="0"/>
              <a:t> som ska identifiera riskträd och diken längs med spåret.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sv-SE" dirty="0"/>
              <a:t>De har identifierat flera </a:t>
            </a:r>
            <a:r>
              <a:rPr lang="sv-SE" dirty="0" err="1"/>
              <a:t>användingsområden</a:t>
            </a:r>
            <a:r>
              <a:rPr lang="sv-SE" dirty="0"/>
              <a:t> så som</a:t>
            </a:r>
            <a:br>
              <a:rPr lang="sv-SE" dirty="0"/>
            </a:br>
            <a:r>
              <a:rPr lang="sv-SE" dirty="0">
                <a:effectLst/>
                <a:latin typeface="+mj-lt"/>
              </a:rPr>
              <a:t>Virtuella platsbesök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dirty="0">
                <a:effectLst/>
                <a:latin typeface="+mj-lt"/>
              </a:rPr>
              <a:t>Leveransuppföljning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dirty="0">
                <a:effectLst/>
                <a:latin typeface="+mj-lt"/>
              </a:rPr>
              <a:t>Järnvägstunnlar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dirty="0">
                <a:effectLst/>
                <a:latin typeface="+mj-lt"/>
              </a:rPr>
              <a:t>Dikesinventering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dirty="0">
                <a:solidFill>
                  <a:srgbClr val="000000"/>
                </a:solidFill>
                <a:effectLst/>
                <a:latin typeface="+mj-lt"/>
              </a:rPr>
              <a:t>Projekteringsunderlag</a:t>
            </a:r>
            <a:endParaRPr lang="sv-SE" dirty="0">
              <a:effectLst/>
              <a:latin typeface="+mj-lt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dirty="0">
                <a:effectLst/>
                <a:latin typeface="+mj-lt"/>
              </a:rPr>
              <a:t>Förbättring av anläggningsregister</a:t>
            </a:r>
          </a:p>
          <a:p>
            <a:r>
              <a:rPr lang="sv-SE" dirty="0"/>
              <a:t> </a:t>
            </a:r>
          </a:p>
          <a:p>
            <a:r>
              <a:rPr lang="sv-SE" dirty="0"/>
              <a:t>Men det som allt kokar ner till är förhoppningsvis en lägre underhållskostnad och färre mantimmar i spåret.</a:t>
            </a:r>
          </a:p>
          <a:p>
            <a:r>
              <a:rPr lang="sv-SE" dirty="0"/>
              <a:t>Förutom rejält med hårdvara för att tugga igenom </a:t>
            </a:r>
            <a:r>
              <a:rPr lang="sv-SE" dirty="0" err="1"/>
              <a:t>datat</a:t>
            </a:r>
            <a:r>
              <a:rPr lang="sv-SE" dirty="0"/>
              <a:t> så behövs även kompetens inom multidimensionell signalanalys för att kunna göra det in house, vilket man vill men det återkommer vi till om ett par </a:t>
            </a:r>
            <a:r>
              <a:rPr lang="sv-SE" dirty="0" err="1"/>
              <a:t>slides</a:t>
            </a:r>
            <a:r>
              <a:rPr lang="sv-SE" dirty="0"/>
              <a:t>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447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sv-SE" dirty="0"/>
              <a:t>Detta är någonting som </a:t>
            </a:r>
            <a:r>
              <a:rPr lang="sv-SE" dirty="0" err="1"/>
              <a:t>UHjärnväg</a:t>
            </a:r>
            <a:r>
              <a:rPr lang="sv-SE" dirty="0"/>
              <a:t> vill undersöka och har därför dragit igång projekt cirrus</a:t>
            </a:r>
            <a:br>
              <a:rPr lang="sv-SE" dirty="0"/>
            </a:br>
            <a:r>
              <a:rPr lang="sv-SE" dirty="0"/>
              <a:t>De håller just nu på att upphandla datainsamling som ska användas i några första </a:t>
            </a:r>
            <a:r>
              <a:rPr lang="sv-SE" dirty="0" err="1"/>
              <a:t>casestudier</a:t>
            </a:r>
            <a:r>
              <a:rPr lang="sv-SE" dirty="0"/>
              <a:t> som ska identifiera riskträd och diken längs med spåret. 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sv-SE" dirty="0"/>
              <a:t>De har identifierat flera </a:t>
            </a:r>
            <a:r>
              <a:rPr lang="sv-SE" dirty="0" err="1"/>
              <a:t>användingsområden</a:t>
            </a:r>
            <a:r>
              <a:rPr lang="sv-SE" dirty="0"/>
              <a:t> så som</a:t>
            </a:r>
            <a:br>
              <a:rPr lang="sv-SE" dirty="0"/>
            </a:br>
            <a:r>
              <a:rPr lang="sv-SE" dirty="0">
                <a:effectLst/>
                <a:latin typeface="+mj-lt"/>
              </a:rPr>
              <a:t>Virtuella platsbesök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dirty="0">
                <a:effectLst/>
                <a:latin typeface="+mj-lt"/>
              </a:rPr>
              <a:t>Leveransuppföljning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dirty="0">
                <a:effectLst/>
                <a:latin typeface="+mj-lt"/>
              </a:rPr>
              <a:t>Järnvägstunnlar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dirty="0">
                <a:effectLst/>
                <a:latin typeface="+mj-lt"/>
              </a:rPr>
              <a:t>Dikesinventering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dirty="0">
                <a:solidFill>
                  <a:srgbClr val="000000"/>
                </a:solidFill>
                <a:effectLst/>
                <a:latin typeface="+mj-lt"/>
              </a:rPr>
              <a:t>Projekteringsunderlag</a:t>
            </a:r>
            <a:endParaRPr lang="sv-SE" dirty="0">
              <a:effectLst/>
              <a:latin typeface="+mj-lt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v-SE" dirty="0">
                <a:effectLst/>
                <a:latin typeface="+mj-lt"/>
              </a:rPr>
              <a:t>Förbättring av anläggningsregister</a:t>
            </a:r>
          </a:p>
          <a:p>
            <a:r>
              <a:rPr lang="sv-SE" dirty="0"/>
              <a:t> </a:t>
            </a:r>
          </a:p>
          <a:p>
            <a:r>
              <a:rPr lang="sv-SE" dirty="0"/>
              <a:t>Men det som allt kokar ner till är förhoppningsvis en lägre underhållskostnad och färre mantimmar i spåret.</a:t>
            </a:r>
          </a:p>
          <a:p>
            <a:r>
              <a:rPr lang="sv-SE" dirty="0"/>
              <a:t>Förutom rejält med hårdvara för att tugga igenom </a:t>
            </a:r>
            <a:r>
              <a:rPr lang="sv-SE" dirty="0" err="1"/>
              <a:t>datat</a:t>
            </a:r>
            <a:r>
              <a:rPr lang="sv-SE" dirty="0"/>
              <a:t> så behövs även kompetens inom multidimensionell signalanalys för att kunna göra det in house, vilket man vill men det återkommer vi till om ett par </a:t>
            </a:r>
            <a:r>
              <a:rPr lang="sv-SE" dirty="0" err="1"/>
              <a:t>slides</a:t>
            </a:r>
            <a:r>
              <a:rPr lang="sv-SE" dirty="0"/>
              <a:t>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863A3-F6DA-432C-A68C-0B1EB56ED58E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9945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E9413FC-D195-40B8-BE34-5175F6713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B885590D-9D57-44B8-BA69-CC2F8DCF8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5CC294FA-23FE-4329-8264-4396BDD0F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326F764-4740-42D2-8B8F-9E05B0495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AB470359-DF40-481A-A303-B6CE9ADA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73315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B3254B1-A10F-414B-8468-8F6BB8D8B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474A33C8-09C9-4012-81FB-50E45F254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BDCF155-83ED-4B39-A5EF-D729973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5559873-CD96-425E-AB15-2101F5D62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1D49F15-C7B2-435E-87CE-76BBEA55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77488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CBA94B2F-77F1-4757-91D2-919B02DDB4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19B5A702-5A50-43AC-8751-26A68CF8B9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2B793E8-5CE7-4CA5-B1DD-E85EAD0EE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79035E2-7C1F-4CCD-B26A-E7F96EE45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D402127-0A50-4B37-84CB-1899A0999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02424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&amp; text röd bakgrund">
    <p:bg>
      <p:bgPr>
        <a:solidFill>
          <a:srgbClr val="D7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AAAF19A-C108-416B-94E8-AE411170AA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00" y="3789000"/>
            <a:ext cx="10800000" cy="1800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 dirty="0"/>
              <a:t>Skriv text här</a:t>
            </a:r>
            <a:endParaRPr lang="en-US" dirty="0"/>
          </a:p>
        </p:txBody>
      </p:sp>
      <p:sp>
        <p:nvSpPr>
          <p:cNvPr id="8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02286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4800" y="1270800"/>
            <a:ext cx="10800000" cy="900000"/>
          </a:xfrm>
          <a:prstGeom prst="rect">
            <a:avLst/>
          </a:prstGeom>
        </p:spPr>
        <p:txBody>
          <a:bodyPr anchor="ctr"/>
          <a:lstStyle>
            <a:lvl1pPr algn="l">
              <a:defRPr sz="4000"/>
            </a:lvl1pPr>
          </a:lstStyle>
          <a:p>
            <a:r>
              <a:rPr lang="sv-SE" dirty="0"/>
              <a:t>Klicka – lägg till rubrik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4800" y="2529000"/>
            <a:ext cx="8607600" cy="3060000"/>
          </a:xfrm>
          <a:prstGeom prst="rect">
            <a:avLst/>
          </a:prstGeom>
        </p:spPr>
        <p:txBody>
          <a:bodyPr/>
          <a:lstStyle>
            <a:lvl1pPr marL="360000" indent="-360000" defTabSz="360000">
              <a:lnSpc>
                <a:spcPct val="100000"/>
              </a:lnSpc>
              <a:buFont typeface="Arial" panose="020B0604020202020204" pitchFamily="34" charset="0"/>
              <a:buChar char="•"/>
              <a:defRPr sz="2000" spc="0"/>
            </a:lvl1pPr>
            <a:lvl2pPr marL="720000" marR="0" indent="-360000" algn="l" defTabSz="3600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>
                <a:tab pos="36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360000" defTabSz="3240000">
              <a:buFont typeface="Arial" panose="020B0604020202020204" pitchFamily="34" charset="0"/>
              <a:buChar char="‒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324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sv-SE" dirty="0"/>
              <a:t>Skriv text här</a:t>
            </a:r>
          </a:p>
        </p:txBody>
      </p:sp>
      <p:sp>
        <p:nvSpPr>
          <p:cNvPr id="10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2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74294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</a:p>
        </p:txBody>
      </p:sp>
      <p:sp>
        <p:nvSpPr>
          <p:cNvPr id="9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1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84604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E170DCA-08B2-44D3-8C19-024D266AE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C2B06F1-37B5-4FFD-989D-881E7CA62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BD460EA-C3DF-412B-A790-322F7758A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DDD5D8F-703A-4CF3-A0B4-E074ED29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2E8A3E5-3315-4268-B573-3C227BB5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5947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EBEDB6-02B7-4B2C-B3F9-124D6C6D4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B8661602-4876-463F-8491-73E105C2F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9D14DD84-634B-43DC-9B1C-0175BD9C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FC06C26-4DFA-4012-8D17-7057F217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6807104-2F3E-4787-B7EC-391ADAE5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562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B1B463A-A40B-4247-9A4B-D5C1CD540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04A46BE-8585-45C0-9E1D-67EC61C0A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60FC106-E505-427F-9698-43A81AF08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815DA683-1395-4F14-8509-58164869F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2E12A40F-0387-47F9-A822-9685CD34F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FF01D39-8282-4C3D-94B9-9B1F8625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7192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ED81434-1330-4DEC-AA37-83C80B78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4D2DF07E-BDAD-4D7E-8857-32951FC59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59FB78A1-9BD9-411B-9F36-49D102CE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F4860E56-6D10-4814-BC52-12C63F2E74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A26197F1-896B-43F1-B689-47A52AD2FC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CDD7FED4-D557-4EA5-A56C-1D26E7EAE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9A4F80BE-A5B2-4A5B-8AAE-835CA5A13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BA15EB16-8941-44B1-9585-37F396FF1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1304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9A9121-1AF8-4472-AC61-1F41952A8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51B66E53-33A6-4322-B01C-325F06A9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9B584223-21BC-433A-B270-296D50E0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D703566-4316-4331-8AAE-6DE5570A5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3526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DB57E0EA-EC28-4E3C-9A89-64890FE1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4ACAE7C5-9E3C-4FA2-9E59-FB251341E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16978926-8075-4C21-9DAA-228A204B9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579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588203A-CB66-4470-A5D5-3DBDF4901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34947D9-1DA1-43FD-B25F-1A70596D9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2D91A97-A344-48B7-9C76-76B9F0F22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4F78DB74-97D8-4343-867F-9B8803DF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EAA6F05-34E2-4ED9-AEE4-DCFCF2C50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EA8A28F-2B33-4C27-AAD2-B61C7A61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536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8E0FBAD-4AD7-4761-9845-695ABD62F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0CAD1B41-ECB6-4550-B667-02A5F52584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87C605EE-B40C-4E7E-9E3D-9FDA4E3CB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285579DE-3C68-4879-9717-FAB502CBA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7C5FA6A0-FB27-47FB-A9EC-87E8AF5C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2DA4175B-E32B-41D3-AD24-B52EF10F7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9929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5C3D9D3-85EC-4565-9350-B0F9BD11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FFD8457-3119-4A61-B735-0E02442BF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01A41154-1721-486C-A366-5CD94521C8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4C482-83D6-466C-9520-C0FB59C40558}" type="datetimeFigureOut">
              <a:rPr lang="sv-SE" smtClean="0"/>
              <a:t>2024-10-11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8369ECCB-BA96-4925-9BB1-83E83A83E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D877521E-6F8F-4C58-BEBB-8BD2710DE2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94CA9-B41B-4EAE-9DD7-9ED262DBC4B3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4200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8FA367C-8B57-4C7A-AAF1-AB0D1FB0C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DC3C2756-9856-41E3-9CB4-5F3486AD74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9040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4F0327C-FA7B-4652-AD68-BAF1AE51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5C62E3F-D0E6-4A9C-8698-C0C7DF2C3C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8607600" cy="3058200"/>
          </a:xfrm>
        </p:spPr>
        <p:txBody>
          <a:bodyPr/>
          <a:lstStyle/>
          <a:p>
            <a:pPr marL="0" indent="0">
              <a:buNone/>
            </a:pPr>
            <a:endParaRPr lang="sv-SE" dirty="0">
              <a:latin typeface="+mj-lt"/>
            </a:endParaRP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0BFE3C9-DD7B-43E8-9E6F-6ACCC37FCB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4A706F8-42FB-4107-BD34-8397D9E12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10</a:t>
            </a:fld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8AAD836-49EA-4A74-8D48-E0EB12D99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87"/>
          <a:stretch/>
        </p:blipFill>
        <p:spPr>
          <a:xfrm>
            <a:off x="0" y="-11575"/>
            <a:ext cx="6096000" cy="6881149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B6FA6708-3FEF-4480-BC1A-C65140E171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679"/>
          <a:stretch/>
        </p:blipFill>
        <p:spPr>
          <a:xfrm>
            <a:off x="6094800" y="-1"/>
            <a:ext cx="60972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94F0327C-FA7B-4652-AD68-BAF1AE51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2 - Trädidentifiering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5C62E3F-D0E6-4A9C-8698-C0C7DF2C3C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8607600" cy="3058200"/>
          </a:xfrm>
        </p:spPr>
        <p:txBody>
          <a:bodyPr/>
          <a:lstStyle/>
          <a:p>
            <a:r>
              <a:rPr lang="sv-SE" dirty="0">
                <a:latin typeface="+mj-lt"/>
              </a:rPr>
              <a:t>Testat en mängd olika algoritmer och läst en hel del forskningsartiklar</a:t>
            </a:r>
          </a:p>
          <a:p>
            <a:r>
              <a:rPr lang="sv-SE" dirty="0">
                <a:latin typeface="+mj-lt"/>
              </a:rPr>
              <a:t>Viktigt att poängtera att även om det är ett väl studerat problem så finns det </a:t>
            </a:r>
            <a:r>
              <a:rPr lang="sv-SE" dirty="0" err="1">
                <a:latin typeface="+mj-lt"/>
              </a:rPr>
              <a:t>universiell</a:t>
            </a:r>
            <a:r>
              <a:rPr lang="sv-SE" dirty="0">
                <a:latin typeface="+mj-lt"/>
              </a:rPr>
              <a:t> lösning</a:t>
            </a:r>
          </a:p>
          <a:p>
            <a:r>
              <a:rPr lang="sv-SE" dirty="0">
                <a:latin typeface="+mj-lt"/>
              </a:rPr>
              <a:t>Ingen </a:t>
            </a:r>
            <a:r>
              <a:rPr lang="sv-SE" dirty="0" err="1">
                <a:latin typeface="+mj-lt"/>
              </a:rPr>
              <a:t>labelad</a:t>
            </a:r>
            <a:r>
              <a:rPr lang="sv-SE" dirty="0">
                <a:latin typeface="+mj-lt"/>
              </a:rPr>
              <a:t> träningsdata</a:t>
            </a:r>
          </a:p>
          <a:p>
            <a:pPr lvl="2"/>
            <a:r>
              <a:rPr lang="sv-SE" dirty="0">
                <a:latin typeface="+mj-lt"/>
              </a:rPr>
              <a:t>De </a:t>
            </a:r>
            <a:r>
              <a:rPr lang="sv-SE" dirty="0" err="1">
                <a:latin typeface="+mj-lt"/>
              </a:rPr>
              <a:t>dataset</a:t>
            </a:r>
            <a:r>
              <a:rPr lang="sv-SE" dirty="0">
                <a:latin typeface="+mj-lt"/>
              </a:rPr>
              <a:t> som finns lättillgängligt motsvarar inte vårat behov</a:t>
            </a:r>
          </a:p>
          <a:p>
            <a:pPr lvl="2"/>
            <a:r>
              <a:rPr lang="sv-SE" dirty="0">
                <a:latin typeface="+mj-lt"/>
              </a:rPr>
              <a:t>Kan göra det svårt att utvärdera algoritmer effektivt</a:t>
            </a:r>
          </a:p>
          <a:p>
            <a:pPr marL="360000" lvl="1" indent="0">
              <a:buNone/>
            </a:pPr>
            <a:endParaRPr lang="sv-SE" dirty="0">
              <a:latin typeface="+mj-lt"/>
            </a:endParaRP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0BFE3C9-DD7B-43E8-9E6F-6ACCC37FCB9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44A706F8-42FB-4107-BD34-8397D9E124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824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Densitetsbaserad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v-SE" dirty="0"/>
              <a:t>Provade densitetsbaserad </a:t>
            </a:r>
            <a:r>
              <a:rPr lang="sv-SE" dirty="0" err="1"/>
              <a:t>klustring</a:t>
            </a:r>
            <a:r>
              <a:rPr lang="sv-SE" dirty="0"/>
              <a:t> (HDBSCAN)</a:t>
            </a:r>
          </a:p>
          <a:p>
            <a:pPr lvl="1"/>
            <a:r>
              <a:rPr lang="sv-SE" dirty="0"/>
              <a:t>Punkter på stammar mindre spridda än omgivande löv/sly</a:t>
            </a:r>
          </a:p>
          <a:p>
            <a:pPr lvl="1"/>
            <a:r>
              <a:rPr lang="sv-SE" dirty="0"/>
              <a:t>Fungerade sådär, skulle fungera bättre om man har </a:t>
            </a:r>
            <a:br>
              <a:rPr lang="sv-SE" dirty="0"/>
            </a:br>
            <a:r>
              <a:rPr lang="sv-SE" dirty="0"/>
              <a:t>information om antal träd på förhand </a:t>
            </a:r>
            <a:br>
              <a:rPr lang="sv-SE" dirty="0"/>
            </a:br>
            <a:r>
              <a:rPr lang="sv-SE" dirty="0"/>
              <a:t>(likt k-</a:t>
            </a:r>
            <a:r>
              <a:rPr lang="sv-SE" dirty="0" err="1"/>
              <a:t>means</a:t>
            </a:r>
            <a:r>
              <a:rPr lang="sv-SE" dirty="0"/>
              <a:t> </a:t>
            </a:r>
            <a:r>
              <a:rPr lang="sv-SE" dirty="0" err="1"/>
              <a:t>klustring</a:t>
            </a:r>
            <a:r>
              <a:rPr lang="sv-SE" dirty="0"/>
              <a:t>)</a:t>
            </a:r>
          </a:p>
          <a:p>
            <a:pPr lvl="1"/>
            <a:r>
              <a:rPr lang="sv-SE" dirty="0"/>
              <a:t>Finns potential men behöver nog mycket </a:t>
            </a:r>
            <a:br>
              <a:rPr lang="sv-SE" dirty="0"/>
            </a:br>
            <a:r>
              <a:rPr lang="sv-SE" dirty="0"/>
              <a:t>parametertrim för att få ut optimalt resultat</a:t>
            </a:r>
          </a:p>
          <a:p>
            <a:pPr lvl="2"/>
            <a:r>
              <a:rPr lang="sv-SE" dirty="0"/>
              <a:t>Andra </a:t>
            </a:r>
            <a:r>
              <a:rPr lang="sv-SE" dirty="0" err="1"/>
              <a:t>användingsområden</a:t>
            </a:r>
            <a:r>
              <a:rPr lang="sv-SE" dirty="0"/>
              <a:t>?</a:t>
            </a:r>
          </a:p>
          <a:p>
            <a:r>
              <a:rPr lang="sv-SE" dirty="0"/>
              <a:t>Algoritm</a:t>
            </a:r>
          </a:p>
          <a:p>
            <a:pPr lvl="1"/>
            <a:r>
              <a:rPr lang="sv-SE" dirty="0"/>
              <a:t>Koppla ihop alla punkter</a:t>
            </a:r>
          </a:p>
          <a:p>
            <a:pPr lvl="1"/>
            <a:r>
              <a:rPr lang="sv-SE" dirty="0"/>
              <a:t>Vikta kopplingarna</a:t>
            </a:r>
          </a:p>
          <a:p>
            <a:pPr lvl="1"/>
            <a:r>
              <a:rPr lang="sv-SE" dirty="0"/>
              <a:t>Klipp loss (segmentera) sektioner enligt förlustfunktion</a:t>
            </a:r>
          </a:p>
          <a:p>
            <a:pPr lvl="2"/>
            <a:r>
              <a:rPr lang="sv-SE" dirty="0"/>
              <a:t>Liknande densitet inom visst avstånd -&gt; förmodligen samma objekt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12</a:t>
            </a:fld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2F37BB65-9270-4224-BC28-E86F5EA90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672" y="1016076"/>
            <a:ext cx="3352799" cy="2381383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F1C747B2-8C38-4445-8829-78D2CFDAC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671" y="4030758"/>
            <a:ext cx="3266013" cy="22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7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Lokal beskrivning av statiska mått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Under tester/implementering av olika algoritmer i</a:t>
            </a:r>
            <a:br>
              <a:rPr lang="sv-SE" dirty="0"/>
            </a:br>
            <a:r>
              <a:rPr lang="sv-SE" dirty="0"/>
              <a:t> annat projekt så gav lokala normal-riktningar </a:t>
            </a:r>
            <a:br>
              <a:rPr lang="sv-SE" dirty="0"/>
            </a:br>
            <a:r>
              <a:rPr lang="sv-SE" dirty="0"/>
              <a:t>tydliga indikationer på skillnad mellan stam, </a:t>
            </a:r>
            <a:br>
              <a:rPr lang="sv-SE" dirty="0"/>
            </a:br>
            <a:r>
              <a:rPr lang="sv-SE" dirty="0"/>
              <a:t>grenar, löv etc. </a:t>
            </a:r>
          </a:p>
          <a:p>
            <a:pPr lvl="1"/>
            <a:r>
              <a:rPr lang="sv-SE" dirty="0"/>
              <a:t>Användes först som ett enkelt sätt att identifiera </a:t>
            </a:r>
            <a:br>
              <a:rPr lang="sv-SE" dirty="0"/>
            </a:br>
            <a:r>
              <a:rPr lang="sv-SE" dirty="0"/>
              <a:t>vägsegment (t.h. i bild).</a:t>
            </a:r>
          </a:p>
          <a:p>
            <a:pPr lvl="1"/>
            <a:r>
              <a:rPr lang="sv-SE" dirty="0"/>
              <a:t>Trädstam sticker ut från omgivning (t.v. i bild).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13</a:t>
            </a:fld>
            <a:endParaRPr lang="sv-SE" dirty="0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D912241-A807-4E3D-862D-8C9BAD544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170" y="1956929"/>
            <a:ext cx="4716776" cy="389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7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Tolkning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Vad är en normalriktning grafiskt?</a:t>
            </a:r>
          </a:p>
          <a:p>
            <a:pPr lvl="1"/>
            <a:r>
              <a:rPr lang="sv-SE" dirty="0"/>
              <a:t>Punkter i en lokal omgivning ger upphov till en yta</a:t>
            </a:r>
          </a:p>
          <a:p>
            <a:pPr lvl="1"/>
            <a:r>
              <a:rPr lang="sv-SE" dirty="0"/>
              <a:t>Normalriktningen är den vektor som definierar ytan</a:t>
            </a:r>
          </a:p>
          <a:p>
            <a:pPr lvl="1"/>
            <a:endParaRPr lang="sv-SE" dirty="0"/>
          </a:p>
          <a:p>
            <a:r>
              <a:rPr lang="sv-SE" dirty="0"/>
              <a:t>Vad är en normalriktning i relation till datasetet?</a:t>
            </a:r>
          </a:p>
          <a:p>
            <a:pPr lvl="1"/>
            <a:r>
              <a:rPr lang="sv-SE" dirty="0"/>
              <a:t>Kan se det som en del av statistiskt spridningsmått på datasetet</a:t>
            </a:r>
          </a:p>
          <a:p>
            <a:pPr lvl="1"/>
            <a:r>
              <a:rPr lang="sv-SE" dirty="0"/>
              <a:t>Hög varians i </a:t>
            </a:r>
            <a:r>
              <a:rPr lang="sv-SE" dirty="0" err="1"/>
              <a:t>xy</a:t>
            </a:r>
            <a:r>
              <a:rPr lang="sv-SE" dirty="0"/>
              <a:t>-led och låg varians i z-led implicerar att normalriktningen är i z-led</a:t>
            </a:r>
          </a:p>
          <a:p>
            <a:r>
              <a:rPr lang="sv-SE" dirty="0"/>
              <a:t>Variansen kan kopplas till egenvärden/egenvektorer som beskriver datasetet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14</a:t>
            </a:fld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87667975-34B2-4363-BC95-89B8938D2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045"/>
          <a:stretch/>
        </p:blipFill>
        <p:spPr>
          <a:xfrm>
            <a:off x="7367475" y="1536561"/>
            <a:ext cx="3428542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Beräkna egenvärden/egenvektorer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 err="1"/>
              <a:t>Singulärvärdesdekomposition</a:t>
            </a:r>
            <a:r>
              <a:rPr lang="sv-SE" dirty="0"/>
              <a:t> (SVD) av </a:t>
            </a:r>
            <a:r>
              <a:rPr lang="sv-SE" dirty="0" err="1"/>
              <a:t>kovariansmatrisen</a:t>
            </a:r>
            <a:r>
              <a:rPr lang="sv-SE" dirty="0"/>
              <a:t> ger oss principalkomponenter, egenvektorer, och singulärvärden (relaterat till egenvärden) till datasetet (</a:t>
            </a:r>
            <a:r>
              <a:rPr lang="sv-SE" i="1" dirty="0"/>
              <a:t>principalkomponentanalys, PCA</a:t>
            </a:r>
            <a:r>
              <a:rPr lang="sv-SE" dirty="0"/>
              <a:t>).</a:t>
            </a:r>
          </a:p>
          <a:p>
            <a:r>
              <a:rPr lang="sv-SE" dirty="0"/>
              <a:t>Analys av dessa mätvärden ger oss statistisk information om varje punkt i förhållande till sin omgivning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441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Analysmått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040627"/>
            <a:ext cx="8607600" cy="3060000"/>
          </a:xfrm>
        </p:spPr>
        <p:txBody>
          <a:bodyPr/>
          <a:lstStyle/>
          <a:p>
            <a:pPr lvl="2"/>
            <a:endParaRPr lang="sv-SE" dirty="0"/>
          </a:p>
          <a:p>
            <a:r>
              <a:rPr lang="sv-SE" dirty="0"/>
              <a:t>Förståelse för hur statistik och egenvärden/egenvektorer till </a:t>
            </a:r>
            <a:r>
              <a:rPr lang="sv-SE" dirty="0" err="1"/>
              <a:t>kovariansmatrisen</a:t>
            </a:r>
            <a:r>
              <a:rPr lang="sv-SE" dirty="0"/>
              <a:t> relaterar till varandra</a:t>
            </a:r>
          </a:p>
          <a:p>
            <a:r>
              <a:rPr lang="sv-SE" dirty="0"/>
              <a:t>Ofta är det någon form av förändringstakt som är intressant</a:t>
            </a:r>
          </a:p>
          <a:p>
            <a:r>
              <a:rPr lang="sv-SE" dirty="0"/>
              <a:t>Normal Change Rate, </a:t>
            </a:r>
            <a:r>
              <a:rPr lang="sv-SE" dirty="0" err="1"/>
              <a:t>Linearity</a:t>
            </a:r>
            <a:r>
              <a:rPr lang="sv-SE" dirty="0"/>
              <a:t>, </a:t>
            </a:r>
            <a:r>
              <a:rPr lang="sv-SE" dirty="0" err="1"/>
              <a:t>Planearaty</a:t>
            </a:r>
            <a:r>
              <a:rPr lang="sv-SE" dirty="0"/>
              <a:t>, </a:t>
            </a:r>
            <a:r>
              <a:rPr lang="sv-SE" dirty="0" err="1"/>
              <a:t>Scatter</a:t>
            </a:r>
            <a:r>
              <a:rPr lang="sv-SE" dirty="0"/>
              <a:t>, Variation, </a:t>
            </a:r>
            <a:r>
              <a:rPr lang="sv-SE" dirty="0" err="1"/>
              <a:t>Entropy</a:t>
            </a:r>
            <a:endParaRPr lang="sv-SE" dirty="0"/>
          </a:p>
          <a:p>
            <a:pPr lvl="1"/>
            <a:r>
              <a:rPr lang="sv-SE" dirty="0"/>
              <a:t>Namnen är relativt självförklarande</a:t>
            </a:r>
          </a:p>
          <a:p>
            <a:pPr lvl="2"/>
            <a:r>
              <a:rPr lang="sv-SE" dirty="0"/>
              <a:t>Entropi är ett sätt att mäta slumpmässighet</a:t>
            </a:r>
          </a:p>
          <a:p>
            <a:r>
              <a:rPr lang="sv-SE" dirty="0"/>
              <a:t>Vinkelavståndet mellan första </a:t>
            </a:r>
            <a:r>
              <a:rPr lang="sv-SE" dirty="0" err="1"/>
              <a:t>principalcomponent</a:t>
            </a:r>
            <a:r>
              <a:rPr lang="sv-SE" dirty="0"/>
              <a:t> och z-axel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590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Analysmått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17</a:t>
            </a:fld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 6">
                <a:extLst>
                  <a:ext uri="{FF2B5EF4-FFF2-40B4-BE49-F238E27FC236}">
                    <a16:creationId xmlns:a16="http://schemas.microsoft.com/office/drawing/2014/main" id="{6949F6C0-8B33-44F4-A163-B4273C104F8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875984" y="2071195"/>
              <a:ext cx="8128000" cy="42171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6480">
                      <a:extLst>
                        <a:ext uri="{9D8B030D-6E8A-4147-A177-3AD203B41FA5}">
                          <a16:colId xmlns:a16="http://schemas.microsoft.com/office/drawing/2014/main" val="1118083253"/>
                        </a:ext>
                      </a:extLst>
                    </a:gridCol>
                    <a:gridCol w="6291520">
                      <a:extLst>
                        <a:ext uri="{9D8B030D-6E8A-4147-A177-3AD203B41FA5}">
                          <a16:colId xmlns:a16="http://schemas.microsoft.com/office/drawing/2014/main" val="5417350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Namn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sv-SE" dirty="0"/>
                            <a:t>E</a:t>
                          </a:r>
                          <a14:m>
                            <m:oMath xmlns:m="http://schemas.openxmlformats.org/officeDocument/2006/math">
                              <m:r>
                                <a:rPr lang="sv-SE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𝐠𝐞𝐧𝐯</m:t>
                              </m:r>
                              <m:r>
                                <a:rPr lang="sv-SE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ä</m:t>
                              </m:r>
                              <m:r>
                                <a:rPr lang="sv-SE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𝐫𝐝𝐞𝐧</m:t>
                              </m:r>
                              <m:r>
                                <a:rPr lang="sv-SE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sv-S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sv-S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sv-S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sv-S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sv-S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sv-SE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sv-S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sv-SE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𝝀</m:t>
                                  </m:r>
                                </m:e>
                                <m:sub>
                                  <m:r>
                                    <a:rPr lang="sv-SE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sv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366967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NCR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v-S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sv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603170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 err="1"/>
                            <a:t>Planearity</a:t>
                          </a:r>
                          <a:endParaRPr lang="sv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v-S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  <m:r>
                                      <a:rPr lang="sv-SE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sv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51178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 err="1"/>
                            <a:t>Linearity</a:t>
                          </a:r>
                          <a:endParaRPr lang="sv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v-S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  <m:r>
                                      <a:rPr lang="sv-SE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sv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29367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 err="1"/>
                            <a:t>Scatter</a:t>
                          </a:r>
                          <a:endParaRPr lang="sv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sv-S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sv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631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Variation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sv-SE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sv-SE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sv-SE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sv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580115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 err="1"/>
                            <a:t>Entropy</a:t>
                          </a:r>
                          <a:endParaRPr lang="sv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sv-SE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sv-SE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sv-SE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⁡(</m:t>
                                    </m:r>
                                    <m:sSub>
                                      <m:sSubPr>
                                        <m:ctrlP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sv-SE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𝝀</m:t>
                                        </m:r>
                                      </m:e>
                                      <m:sub>
                                        <m:r>
                                          <a:rPr lang="sv-SE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  <m:r>
                                      <a:rPr lang="sv-SE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sv-S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05003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 6">
                <a:extLst>
                  <a:ext uri="{FF2B5EF4-FFF2-40B4-BE49-F238E27FC236}">
                    <a16:creationId xmlns:a16="http://schemas.microsoft.com/office/drawing/2014/main" id="{6949F6C0-8B33-44F4-A163-B4273C104F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6796917"/>
                  </p:ext>
                </p:extLst>
              </p:nvPr>
            </p:nvGraphicFramePr>
            <p:xfrm>
              <a:off x="1875984" y="2071195"/>
              <a:ext cx="8128000" cy="42171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6480">
                      <a:extLst>
                        <a:ext uri="{9D8B030D-6E8A-4147-A177-3AD203B41FA5}">
                          <a16:colId xmlns:a16="http://schemas.microsoft.com/office/drawing/2014/main" val="1118083253"/>
                        </a:ext>
                      </a:extLst>
                    </a:gridCol>
                    <a:gridCol w="6291520">
                      <a:extLst>
                        <a:ext uri="{9D8B030D-6E8A-4147-A177-3AD203B41FA5}">
                          <a16:colId xmlns:a16="http://schemas.microsoft.com/office/drawing/2014/main" val="5417350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Namn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2"/>
                          <a:stretch>
                            <a:fillRect l="-29332" t="-8197" r="-387" b="-103934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83669675"/>
                      </a:ext>
                    </a:extLst>
                  </a:tr>
                  <a:tr h="659384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NCR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2"/>
                          <a:stretch>
                            <a:fillRect l="-29332" t="-61111" r="-387" b="-48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0317074"/>
                      </a:ext>
                    </a:extLst>
                  </a:tr>
                  <a:tr h="659384">
                    <a:tc>
                      <a:txBody>
                        <a:bodyPr/>
                        <a:lstStyle/>
                        <a:p>
                          <a:r>
                            <a:rPr lang="sv-SE" dirty="0" err="1"/>
                            <a:t>Planearity</a:t>
                          </a:r>
                          <a:endParaRPr lang="sv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2"/>
                          <a:stretch>
                            <a:fillRect l="-29332" t="-159633" r="-387" b="-382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55117865"/>
                      </a:ext>
                    </a:extLst>
                  </a:tr>
                  <a:tr h="658051">
                    <a:tc>
                      <a:txBody>
                        <a:bodyPr/>
                        <a:lstStyle/>
                        <a:p>
                          <a:r>
                            <a:rPr lang="sv-SE" dirty="0" err="1"/>
                            <a:t>Linearity</a:t>
                          </a:r>
                          <a:endParaRPr lang="sv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2"/>
                          <a:stretch>
                            <a:fillRect l="-29332" t="-262037" r="-387" b="-286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42936723"/>
                      </a:ext>
                    </a:extLst>
                  </a:tr>
                  <a:tr h="658051">
                    <a:tc>
                      <a:txBody>
                        <a:bodyPr/>
                        <a:lstStyle/>
                        <a:p>
                          <a:r>
                            <a:rPr lang="sv-SE" dirty="0" err="1"/>
                            <a:t>Scatter</a:t>
                          </a:r>
                          <a:endParaRPr lang="sv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2"/>
                          <a:stretch>
                            <a:fillRect l="-29332" t="-362037" r="-387" b="-186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3103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sv-SE" dirty="0"/>
                            <a:t>Variation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2"/>
                          <a:stretch>
                            <a:fillRect l="-29332" t="-818033" r="-387" b="-2295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58011502"/>
                      </a:ext>
                    </a:extLst>
                  </a:tr>
                  <a:tr h="840550">
                    <a:tc>
                      <a:txBody>
                        <a:bodyPr/>
                        <a:lstStyle/>
                        <a:p>
                          <a:r>
                            <a:rPr lang="sv-SE" dirty="0" err="1"/>
                            <a:t>Entropy</a:t>
                          </a:r>
                          <a:endParaRPr lang="sv-S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sv-SE"/>
                        </a:p>
                      </a:txBody>
                      <a:tcPr>
                        <a:blipFill>
                          <a:blip r:embed="rId2"/>
                          <a:stretch>
                            <a:fillRect l="-29332" t="-405797" r="-387" b="-14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050032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709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Resultat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Nedan följer en enda filtreringsprocess där ovan nämnda analysmått används</a:t>
            </a:r>
          </a:p>
          <a:p>
            <a:pPr lvl="1"/>
            <a:r>
              <a:rPr lang="sv-SE" dirty="0"/>
              <a:t>Filtrering: 	beräkna analysmått till en punkt i relation till sin omgivning</a:t>
            </a:r>
            <a:br>
              <a:rPr lang="sv-SE" dirty="0"/>
            </a:br>
            <a:r>
              <a:rPr lang="sv-SE" dirty="0"/>
              <a:t>			analysmått &gt; tröskelvärde -&gt;Behåll</a:t>
            </a:r>
          </a:p>
          <a:p>
            <a:r>
              <a:rPr lang="sv-SE" dirty="0"/>
              <a:t>OBS: Råkade flytta kameran mellan vissa bilder så är inte riktigt 1:1 från bild till bild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8699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35CD075F-E353-4729-905C-0127DD38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60000"/>
            <a:ext cx="10800000" cy="900000"/>
          </a:xfrm>
        </p:spPr>
        <p:txBody>
          <a:bodyPr/>
          <a:lstStyle/>
          <a:p>
            <a:r>
              <a:rPr lang="sv-SE" dirty="0"/>
              <a:t>Original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701CF631-DCF9-4108-A7E4-467EC6CFF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400" y="7784"/>
            <a:ext cx="8607600" cy="685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16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35CD075F-E353-4729-905C-0127DD38B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2091"/>
            <a:ext cx="10800000" cy="900000"/>
          </a:xfrm>
        </p:spPr>
        <p:txBody>
          <a:bodyPr/>
          <a:lstStyle/>
          <a:p>
            <a:r>
              <a:rPr lang="sv-SE" dirty="0"/>
              <a:t>Original zoom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88E3A168-D3C9-48AF-9C77-18ED0D923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252" y="0"/>
            <a:ext cx="85187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1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112909" y="2527200"/>
            <a:ext cx="8607600" cy="3060000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Vinkelavstånd mellan Z och</a:t>
            </a:r>
            <a:br>
              <a:rPr lang="sv-SE" dirty="0"/>
            </a:br>
            <a:r>
              <a:rPr lang="sv-SE" dirty="0"/>
              <a:t>första principalkomp.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21</a:t>
            </a:fld>
            <a:endParaRPr lang="sv-SE" dirty="0"/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35CD075F-E353-4729-905C-0127DD38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F089A1DF-9847-4F68-BD5E-516ACB19F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505" y="0"/>
            <a:ext cx="860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NCR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22</a:t>
            </a:fld>
            <a:endParaRPr lang="sv-SE" dirty="0"/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35CD075F-E353-4729-905C-0127DD38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CB8898E3-4C31-44CD-9293-F2D32AF79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401" y="0"/>
            <a:ext cx="860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7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Planearity</a:t>
            </a:r>
            <a:r>
              <a:rPr lang="sv-SE" dirty="0"/>
              <a:t>+</a:t>
            </a:r>
            <a:br>
              <a:rPr lang="sv-SE" dirty="0"/>
            </a:br>
            <a:r>
              <a:rPr lang="sv-SE" dirty="0" err="1"/>
              <a:t>Linearity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23</a:t>
            </a:fld>
            <a:endParaRPr lang="sv-SE" dirty="0"/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35CD075F-E353-4729-905C-0127DD38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151151E-AF5F-4A85-AAF6-10B01312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401" y="0"/>
            <a:ext cx="860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3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 err="1"/>
              <a:t>Variance</a:t>
            </a:r>
            <a:r>
              <a:rPr lang="sv-SE" dirty="0"/>
              <a:t>+</a:t>
            </a:r>
            <a:br>
              <a:rPr lang="sv-SE" dirty="0"/>
            </a:br>
            <a:r>
              <a:rPr lang="sv-SE" dirty="0" err="1"/>
              <a:t>entropy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24</a:t>
            </a:fld>
            <a:endParaRPr lang="sv-SE" dirty="0"/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35CD075F-E353-4729-905C-0127DD38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BC7C3E3D-826F-4473-8EE6-9D96DA553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401" y="0"/>
            <a:ext cx="8607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5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0" y="2527200"/>
            <a:ext cx="8607600" cy="3060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dirty="0" err="1"/>
              <a:t>Klustring</a:t>
            </a:r>
            <a:r>
              <a:rPr lang="sv-SE" dirty="0"/>
              <a:t>:</a:t>
            </a:r>
            <a:br>
              <a:rPr lang="sv-SE" dirty="0"/>
            </a:br>
            <a:r>
              <a:rPr lang="sv-SE" dirty="0"/>
              <a:t>Närmsta </a:t>
            </a:r>
            <a:br>
              <a:rPr lang="sv-SE" dirty="0"/>
            </a:br>
            <a:r>
              <a:rPr lang="sv-SE" dirty="0"/>
              <a:t>granne</a:t>
            </a:r>
            <a:br>
              <a:rPr lang="sv-SE" dirty="0"/>
            </a:br>
            <a:r>
              <a:rPr lang="sv-SE" dirty="0"/>
              <a:t/>
            </a:r>
            <a:br>
              <a:rPr lang="sv-SE" dirty="0"/>
            </a:br>
            <a:r>
              <a:rPr lang="sv-SE" dirty="0" err="1"/>
              <a:t>Voxelisering</a:t>
            </a:r>
            <a:r>
              <a:rPr lang="sv-SE" dirty="0"/>
              <a:t> (3D-histogram)</a:t>
            </a:r>
            <a:br>
              <a:rPr lang="sv-SE" dirty="0"/>
            </a:br>
            <a:r>
              <a:rPr lang="sv-SE" dirty="0"/>
              <a:t>Identifierar stamsegment</a:t>
            </a:r>
            <a:br>
              <a:rPr lang="sv-SE" dirty="0"/>
            </a:br>
            <a:r>
              <a:rPr lang="sv-SE" dirty="0"/>
              <a:t>ovanför/under med liknande </a:t>
            </a:r>
            <a:br>
              <a:rPr lang="sv-SE" dirty="0"/>
            </a:br>
            <a:r>
              <a:rPr lang="sv-SE" dirty="0"/>
              <a:t>riktning</a:t>
            </a:r>
            <a:br>
              <a:rPr lang="sv-SE" dirty="0"/>
            </a:br>
            <a:r>
              <a:rPr lang="sv-SE" dirty="0"/>
              <a:t/>
            </a:r>
            <a:br>
              <a:rPr lang="sv-SE" dirty="0"/>
            </a:br>
            <a:r>
              <a:rPr lang="sv-SE" dirty="0"/>
              <a:t>filtrerar bort</a:t>
            </a:r>
            <a:br>
              <a:rPr lang="sv-SE" dirty="0"/>
            </a:br>
            <a:r>
              <a:rPr lang="sv-SE" dirty="0"/>
              <a:t>små kluster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35CD075F-E353-4729-905C-0127DD38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2" name="Bildobjekt 11">
            <a:extLst>
              <a:ext uri="{FF2B5EF4-FFF2-40B4-BE49-F238E27FC236}">
                <a16:creationId xmlns:a16="http://schemas.microsoft.com/office/drawing/2014/main" id="{2FC248D8-EB07-4755-8D42-72044884E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36" y="0"/>
            <a:ext cx="88045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Använd resultatet som </a:t>
            </a:r>
            <a:r>
              <a:rPr lang="sv-SE" dirty="0" err="1"/>
              <a:t>seedpoints</a:t>
            </a:r>
            <a:r>
              <a:rPr lang="sv-SE" dirty="0"/>
              <a:t> i en växt-/spridningsalgoritm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v-SE" dirty="0"/>
              <a:t>OBS:</a:t>
            </a:r>
          </a:p>
          <a:p>
            <a:pPr lvl="1"/>
            <a:r>
              <a:rPr lang="sv-SE" dirty="0"/>
              <a:t>Filtreringen av små kluster tar bort brus men riskerar att undersegmentera slutresultatet</a:t>
            </a:r>
          </a:p>
          <a:p>
            <a:r>
              <a:rPr lang="sv-SE" dirty="0"/>
              <a:t>Lösning längre ner</a:t>
            </a:r>
          </a:p>
          <a:p>
            <a:r>
              <a:rPr lang="sv-SE" dirty="0"/>
              <a:t>OBS2:</a:t>
            </a:r>
          </a:p>
          <a:p>
            <a:pPr lvl="1"/>
            <a:r>
              <a:rPr lang="sv-SE" dirty="0"/>
              <a:t>Växtalgoritmen är väldigt ”korkad”</a:t>
            </a:r>
          </a:p>
          <a:p>
            <a:pPr lvl="1"/>
            <a:r>
              <a:rPr lang="sv-SE" dirty="0"/>
              <a:t>Fråga närmsta granne hur säker den är på att den är ett träd</a:t>
            </a:r>
          </a:p>
          <a:p>
            <a:pPr lvl="2"/>
            <a:r>
              <a:rPr lang="sv-SE" dirty="0" err="1"/>
              <a:t>Klustra</a:t>
            </a:r>
            <a:r>
              <a:rPr lang="sv-SE" dirty="0"/>
              <a:t> ihop om P(”Jag är en del av ett träd”)&gt;T</a:t>
            </a:r>
          </a:p>
          <a:p>
            <a:pPr lvl="3"/>
            <a:r>
              <a:rPr lang="sv-SE" dirty="0"/>
              <a:t>Iterera till stopp (inga nya punkter identifieras)</a:t>
            </a:r>
          </a:p>
          <a:p>
            <a:pPr lvl="3"/>
            <a:r>
              <a:rPr lang="sv-SE" dirty="0"/>
              <a:t>Två kluster vill ha en gemensam punkt -&gt; punkten tillhör närmsta grannens kluster</a:t>
            </a:r>
          </a:p>
          <a:p>
            <a:pPr lvl="1"/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740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27</a:t>
            </a:fld>
            <a:endParaRPr lang="sv-SE" dirty="0"/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35CD075F-E353-4729-905C-0127DD38B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028B1B86-102B-4AAA-94B9-BA7CFC1EB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094" y="0"/>
            <a:ext cx="8019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24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Resultat Analys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89802555-C01F-45C6-8BAF-C183D792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881" y="-11200"/>
            <a:ext cx="2743438" cy="2415749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A46D38A4-F4D8-4CBC-879F-2DEF903D2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9989" y="0"/>
            <a:ext cx="5503333" cy="6858000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49A40E77-8E08-4146-85EE-B766EF078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107" y="2220642"/>
            <a:ext cx="7795936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Resultat Analys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 err="1"/>
              <a:t>Begränsing</a:t>
            </a:r>
            <a:endParaRPr lang="sv-SE" dirty="0"/>
          </a:p>
          <a:p>
            <a:pPr lvl="1"/>
            <a:r>
              <a:rPr lang="sv-SE" dirty="0"/>
              <a:t>Ingen stam identifieras</a:t>
            </a:r>
          </a:p>
          <a:p>
            <a:pPr lvl="1"/>
            <a:r>
              <a:rPr lang="sv-SE" dirty="0"/>
              <a:t>Täta träd, ex gran</a:t>
            </a:r>
          </a:p>
          <a:p>
            <a:r>
              <a:rPr lang="sv-SE" dirty="0" err="1"/>
              <a:t>Klustrar</a:t>
            </a:r>
            <a:r>
              <a:rPr lang="sv-SE" dirty="0"/>
              <a:t> till ett objekt</a:t>
            </a:r>
          </a:p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29</a:t>
            </a:fld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2A175CDD-E3E8-4380-BE7D-F24DA6A2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12" y="-65022"/>
            <a:ext cx="7704488" cy="672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7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Trädsegmentering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1"/>
          </p:nvPr>
        </p:nvSpPr>
        <p:spPr/>
        <p:txBody>
          <a:bodyPr anchor="t"/>
          <a:lstStyle/>
          <a:p>
            <a:r>
              <a:rPr lang="sv-SE" dirty="0">
                <a:cs typeface="Arial"/>
              </a:rPr>
              <a:t>Niclas Hansson, </a:t>
            </a:r>
            <a:r>
              <a:rPr lang="sv-SE" dirty="0" err="1">
                <a:cs typeface="Arial"/>
              </a:rPr>
              <a:t>IKTgvl</a:t>
            </a:r>
            <a:r>
              <a:rPr lang="sv-SE" dirty="0">
                <a:cs typeface="Arial"/>
              </a:rPr>
              <a:t> 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522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Ytterligare segmentering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Identifiera (ovala) kluster med stor</a:t>
            </a:r>
            <a:br>
              <a:rPr lang="sv-SE" dirty="0"/>
            </a:br>
            <a:r>
              <a:rPr lang="sv-SE" dirty="0"/>
              <a:t>utbredning </a:t>
            </a:r>
          </a:p>
          <a:p>
            <a:r>
              <a:rPr lang="sv-SE" dirty="0"/>
              <a:t>Kan </a:t>
            </a:r>
            <a:r>
              <a:rPr lang="sv-SE" dirty="0" err="1"/>
              <a:t>splittas</a:t>
            </a:r>
            <a:r>
              <a:rPr lang="sv-SE" dirty="0"/>
              <a:t> med PCA då varje </a:t>
            </a:r>
            <a:br>
              <a:rPr lang="sv-SE" dirty="0"/>
            </a:br>
            <a:r>
              <a:rPr lang="sv-SE" dirty="0"/>
              <a:t>kluster är approximativt cirkulärt</a:t>
            </a:r>
          </a:p>
          <a:p>
            <a:pPr lvl="1"/>
            <a:r>
              <a:rPr lang="sv-SE" dirty="0"/>
              <a:t>Alt. K-</a:t>
            </a:r>
            <a:r>
              <a:rPr lang="sv-SE" dirty="0" err="1"/>
              <a:t>means</a:t>
            </a:r>
            <a:endParaRPr lang="sv-SE" dirty="0"/>
          </a:p>
          <a:p>
            <a:pPr lvl="1"/>
            <a:r>
              <a:rPr lang="sv-SE" dirty="0"/>
              <a:t>Alt. </a:t>
            </a:r>
            <a:r>
              <a:rPr lang="sv-SE" dirty="0" err="1"/>
              <a:t>trädtoppsidentidiering</a:t>
            </a:r>
            <a:endParaRPr lang="sv-SE" dirty="0"/>
          </a:p>
          <a:p>
            <a:r>
              <a:rPr lang="sv-SE" dirty="0"/>
              <a:t>Testa/vikta olika modeller efter</a:t>
            </a:r>
            <a:br>
              <a:rPr lang="sv-SE" dirty="0"/>
            </a:br>
            <a:r>
              <a:rPr lang="sv-SE" dirty="0"/>
              <a:t>behov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30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0C12C19-3E2B-499D-85C3-4F7BD9088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600" y="1932775"/>
            <a:ext cx="7003387" cy="2522439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91A936BE-6104-4129-94BB-1A6F1465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807" y="4059000"/>
            <a:ext cx="7292972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Utvecklingsförslag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De med ett öga för algoritmer ser att det i princip är ett litet </a:t>
            </a:r>
            <a:br>
              <a:rPr lang="sv-SE" dirty="0"/>
            </a:br>
            <a:r>
              <a:rPr lang="sv-SE" dirty="0" smtClean="0"/>
              <a:t>supportvektormaskin </a:t>
            </a:r>
            <a:r>
              <a:rPr lang="sv-SE" dirty="0"/>
              <a:t>som jag </a:t>
            </a:r>
            <a:r>
              <a:rPr lang="sv-SE" dirty="0" smtClean="0"/>
              <a:t>bygg</a:t>
            </a:r>
          </a:p>
          <a:p>
            <a:r>
              <a:rPr lang="sv-SE" dirty="0" smtClean="0"/>
              <a:t>Använd de ”bra” resultaten i lämplig algoritm för att träna upp </a:t>
            </a:r>
            <a:br>
              <a:rPr lang="sv-SE" dirty="0" smtClean="0"/>
            </a:br>
            <a:r>
              <a:rPr lang="sv-SE" dirty="0" err="1" smtClean="0"/>
              <a:t>featurevectors</a:t>
            </a:r>
            <a:r>
              <a:rPr lang="sv-SE" dirty="0" smtClean="0"/>
              <a:t> för varje </a:t>
            </a:r>
            <a:r>
              <a:rPr lang="sv-SE" dirty="0" err="1" smtClean="0"/>
              <a:t>voxel</a:t>
            </a:r>
            <a:endParaRPr lang="sv-SE" dirty="0" smtClean="0"/>
          </a:p>
          <a:p>
            <a:pPr lvl="1"/>
            <a:r>
              <a:rPr lang="sv-SE" dirty="0" smtClean="0"/>
              <a:t>Segmentera beroende på vilken del av trädet </a:t>
            </a:r>
            <a:r>
              <a:rPr lang="sv-SE" dirty="0" err="1" smtClean="0"/>
              <a:t>voxeln</a:t>
            </a:r>
            <a:r>
              <a:rPr lang="sv-SE" dirty="0" smtClean="0"/>
              <a:t> antas tillhöra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31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E72D568-1D64-455A-8F9D-78B0498B9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910" y="201600"/>
            <a:ext cx="3815780" cy="3395191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933E7F2D-72F4-4BF9-9BCD-C2384AC5F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027" y="4989957"/>
            <a:ext cx="7407282" cy="19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6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Nackdelar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Fler parametrar</a:t>
            </a:r>
          </a:p>
          <a:p>
            <a:r>
              <a:rPr lang="sv-SE" dirty="0"/>
              <a:t>Kan inte identifiera träd där stammen inte är synlig (tät gran)</a:t>
            </a:r>
          </a:p>
          <a:p>
            <a:pPr lvl="1"/>
            <a:r>
              <a:rPr lang="sv-SE" dirty="0"/>
              <a:t>Lövskog blir naturligt tunnare på höst/vinter, värre med gran</a:t>
            </a:r>
          </a:p>
          <a:p>
            <a:r>
              <a:rPr lang="sv-SE" dirty="0"/>
              <a:t>Multipla </a:t>
            </a:r>
            <a:r>
              <a:rPr lang="sv-SE" dirty="0" err="1"/>
              <a:t>seedpoints</a:t>
            </a:r>
            <a:r>
              <a:rPr lang="sv-SE" dirty="0"/>
              <a:t> per träd -&gt; översegmentering</a:t>
            </a:r>
          </a:p>
          <a:p>
            <a:r>
              <a:rPr lang="sv-SE" dirty="0"/>
              <a:t>Missade/bortfiltrerade stammar -&gt; undersegmentering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2876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Fördelar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Bra resultat med endast en supportvektormaskin</a:t>
            </a:r>
          </a:p>
          <a:p>
            <a:pPr lvl="1"/>
            <a:r>
              <a:rPr lang="sv-SE" dirty="0"/>
              <a:t>Stor utvecklingspotential för RF</a:t>
            </a:r>
          </a:p>
          <a:p>
            <a:r>
              <a:rPr lang="sv-SE" dirty="0"/>
              <a:t>Kan kompletteras med algoritmer (trädtoppsidentifiering m. </a:t>
            </a:r>
            <a:r>
              <a:rPr lang="sv-SE" dirty="0" err="1"/>
              <a:t>heightmaps</a:t>
            </a:r>
            <a:r>
              <a:rPr lang="sv-SE" dirty="0"/>
              <a:t>/PCA) för ytterligare segmentering</a:t>
            </a:r>
          </a:p>
          <a:p>
            <a:r>
              <a:rPr lang="sv-SE" dirty="0"/>
              <a:t>Väldigt roligt ur ett problemlösnings/matte-perspektiv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33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362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Utvärdering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Behöver GT</a:t>
            </a:r>
          </a:p>
          <a:p>
            <a:r>
              <a:rPr lang="sv-SE" dirty="0"/>
              <a:t>Kika på att simulera data från lidarsensor med grafiska objekt + </a:t>
            </a:r>
            <a:r>
              <a:rPr lang="sv-SE" dirty="0" err="1"/>
              <a:t>RayTracing</a:t>
            </a:r>
            <a:r>
              <a:rPr lang="sv-SE" dirty="0"/>
              <a:t>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34</a:t>
            </a:fld>
            <a:endParaRPr lang="sv-SE" dirty="0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1A00CACF-956F-42CE-8B19-B441EDD4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87" y="3580889"/>
            <a:ext cx="4844970" cy="2812182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DF419AB6-588F-4D7A-80F8-9030F800C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8257" y="3562622"/>
            <a:ext cx="3965488" cy="28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9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Frågor?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13467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Tackartackar</a:t>
            </a:r>
            <a:r>
              <a:rPr lang="sv-SE" dirty="0"/>
              <a:t>!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7843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Problemintroduktion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/>
              <a:t>Hur får man ut värdefull information </a:t>
            </a:r>
            <a:br>
              <a:rPr lang="sv-SE" dirty="0"/>
            </a:br>
            <a:r>
              <a:rPr lang="sv-SE" dirty="0"/>
              <a:t>från en lista av 3D-spatiala punkter </a:t>
            </a:r>
            <a:br>
              <a:rPr lang="sv-SE" dirty="0"/>
            </a:br>
            <a:r>
              <a:rPr lang="sv-SE" dirty="0"/>
              <a:t>utan inbördes ordning?</a:t>
            </a:r>
          </a:p>
          <a:p>
            <a:r>
              <a:rPr lang="sv-SE" dirty="0"/>
              <a:t>Komplext problem</a:t>
            </a:r>
          </a:p>
          <a:p>
            <a:pPr lvl="1"/>
            <a:r>
              <a:rPr lang="sv-SE" dirty="0"/>
              <a:t>Stora datamängder</a:t>
            </a:r>
          </a:p>
          <a:p>
            <a:pPr lvl="1"/>
            <a:r>
              <a:rPr lang="sv-SE" dirty="0"/>
              <a:t>Träd av varierande arter, former och täthet</a:t>
            </a:r>
          </a:p>
          <a:p>
            <a:pPr lvl="1"/>
            <a:r>
              <a:rPr lang="sv-SE" dirty="0"/>
              <a:t>Bös, skräp och brus</a:t>
            </a:r>
          </a:p>
          <a:p>
            <a:r>
              <a:rPr lang="sv-SE" dirty="0"/>
              <a:t>Vilken lösningsmetodik?</a:t>
            </a:r>
          </a:p>
          <a:p>
            <a:pPr lvl="1"/>
            <a:r>
              <a:rPr lang="sv-SE" dirty="0"/>
              <a:t>Finns många sätt att lösa problemet </a:t>
            </a:r>
          </a:p>
          <a:p>
            <a:pPr lvl="1"/>
            <a:r>
              <a:rPr lang="sv-SE" dirty="0"/>
              <a:t>Varje metod har sina respektive för- och nackdelar</a:t>
            </a:r>
          </a:p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C99FB24C-B047-4D74-96B4-09EBFE702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0" y="1220030"/>
            <a:ext cx="5854511" cy="471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Trädtoppsidentifiering Fördelar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Trädtoppsidentifiering och </a:t>
            </a:r>
            <a:r>
              <a:rPr lang="sv-SE" dirty="0" err="1"/>
              <a:t>klustring</a:t>
            </a:r>
            <a:endParaRPr lang="sv-SE" dirty="0"/>
          </a:p>
          <a:p>
            <a:pPr lvl="1"/>
            <a:r>
              <a:rPr lang="sv-SE" dirty="0"/>
              <a:t>Odlad skog, enhetlig skog, vissa trädtyper (Gran, tall, ek). Alltså distinkta toppar och konkurrerar ut närstående träd.</a:t>
            </a:r>
          </a:p>
          <a:p>
            <a:pPr lvl="1"/>
            <a:r>
              <a:rPr lang="sv-SE" dirty="0"/>
              <a:t>Mycket forskning på skog fokuserar just på dessa trädtyper (tall)</a:t>
            </a:r>
          </a:p>
          <a:p>
            <a:pPr lvl="2"/>
            <a:r>
              <a:rPr lang="sv-SE" dirty="0"/>
              <a:t>Gissningsvis där som det stora intresset för virke ligger</a:t>
            </a:r>
          </a:p>
          <a:p>
            <a:pPr lvl="1"/>
            <a:r>
              <a:rPr lang="sv-SE" dirty="0"/>
              <a:t>Andra fall är ofta urbana miljöer med redan distinkta/separerade träd</a:t>
            </a:r>
          </a:p>
          <a:p>
            <a:pPr lvl="1"/>
            <a:r>
              <a:rPr lang="sv-SE" dirty="0"/>
              <a:t>Trädtopsidentifiering fördelaktigt vid lägre upplösning, ex. </a:t>
            </a:r>
            <a:r>
              <a:rPr lang="sv-SE" dirty="0" err="1"/>
              <a:t>UAV+Lidar</a:t>
            </a:r>
            <a:r>
              <a:rPr lang="sv-SE" dirty="0"/>
              <a:t>. </a:t>
            </a:r>
          </a:p>
          <a:p>
            <a:pPr lvl="1"/>
            <a:endParaRPr lang="sv-SE" dirty="0"/>
          </a:p>
          <a:p>
            <a:r>
              <a:rPr lang="sv-SE" dirty="0"/>
              <a:t>Enkel algoritm, snabb att implementera</a:t>
            </a:r>
          </a:p>
          <a:p>
            <a:pPr lvl="1"/>
            <a:r>
              <a:rPr lang="sv-SE" dirty="0"/>
              <a:t>3D-&gt;2.5D </a:t>
            </a:r>
            <a:r>
              <a:rPr lang="sv-SE" dirty="0" err="1"/>
              <a:t>heightmap</a:t>
            </a:r>
            <a:r>
              <a:rPr lang="sv-SE" dirty="0"/>
              <a:t> -&gt; identifiera lokala maxpunkter -&gt; k-</a:t>
            </a:r>
            <a:r>
              <a:rPr lang="sv-SE" dirty="0" err="1"/>
              <a:t>means</a:t>
            </a:r>
            <a:r>
              <a:rPr lang="sv-SE" dirty="0"/>
              <a:t> </a:t>
            </a:r>
            <a:r>
              <a:rPr lang="sv-SE" dirty="0" err="1"/>
              <a:t>klustring</a:t>
            </a:r>
            <a:r>
              <a:rPr lang="sv-SE" dirty="0"/>
              <a:t> </a:t>
            </a:r>
          </a:p>
          <a:p>
            <a:pPr lvl="1"/>
            <a:endParaRPr lang="sv-SE" dirty="0"/>
          </a:p>
          <a:p>
            <a:pPr marL="360000" lvl="1" indent="0">
              <a:buNone/>
            </a:pP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027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Trädtoppsidentifiering Nackdelar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sv-SE" dirty="0"/>
              <a:t>Trädtoppsidentifieringen utgår ofta från </a:t>
            </a:r>
            <a:r>
              <a:rPr lang="sv-SE" dirty="0" err="1"/>
              <a:t>heightmaps</a:t>
            </a:r>
            <a:r>
              <a:rPr lang="sv-SE" dirty="0"/>
              <a:t> där man letar efter lokala max-punkter. </a:t>
            </a:r>
          </a:p>
          <a:p>
            <a:r>
              <a:rPr lang="sv-SE" dirty="0"/>
              <a:t>Över- eller undersegmentering till följd av felaktiga parametrar är vanligt</a:t>
            </a:r>
          </a:p>
          <a:p>
            <a:pPr lvl="1"/>
            <a:r>
              <a:rPr lang="sv-SE" dirty="0"/>
              <a:t>Vad är lokalt?</a:t>
            </a:r>
          </a:p>
          <a:p>
            <a:pPr lvl="2"/>
            <a:r>
              <a:rPr lang="sv-SE" dirty="0"/>
              <a:t>Ett träd, flera toppar</a:t>
            </a:r>
          </a:p>
          <a:p>
            <a:pPr lvl="1"/>
            <a:r>
              <a:rPr lang="sv-SE" dirty="0"/>
              <a:t>Underpresterar i miljöer av blandade trädtyper</a:t>
            </a:r>
          </a:p>
          <a:p>
            <a:r>
              <a:rPr lang="sv-SE" dirty="0"/>
              <a:t>Missar träd som är överskuggad av andra träd</a:t>
            </a:r>
          </a:p>
          <a:p>
            <a:pPr lvl="1"/>
            <a:r>
              <a:rPr lang="sv-SE" dirty="0"/>
              <a:t>Ett träd som lutar mot ett annat kan bli svårt att identifiera</a:t>
            </a:r>
          </a:p>
          <a:p>
            <a:pPr lvl="1"/>
            <a:r>
              <a:rPr lang="sv-SE" dirty="0"/>
              <a:t>Två träd, till synes en topp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6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554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Alternativ väg - stamidentifiering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sv-SE" dirty="0"/>
              <a:t>Stamidentifiering</a:t>
            </a:r>
          </a:p>
          <a:p>
            <a:pPr lvl="1"/>
            <a:r>
              <a:rPr lang="sv-SE" dirty="0"/>
              <a:t>Högupplöst Lidardata fördelaktigt för </a:t>
            </a:r>
            <a:br>
              <a:rPr lang="sv-SE" dirty="0"/>
            </a:br>
            <a:r>
              <a:rPr lang="sv-SE" dirty="0"/>
              <a:t>stamidentifiering</a:t>
            </a:r>
          </a:p>
          <a:p>
            <a:pPr lvl="1"/>
            <a:r>
              <a:rPr lang="sv-SE" dirty="0"/>
              <a:t>Kan identifiera träd, sly, buskage etc. oavsett </a:t>
            </a:r>
            <a:br>
              <a:rPr lang="sv-SE" dirty="0"/>
            </a:br>
            <a:r>
              <a:rPr lang="sv-SE" dirty="0"/>
              <a:t>om det är överskuggat av andra träd</a:t>
            </a:r>
          </a:p>
          <a:p>
            <a:pPr lvl="1"/>
            <a:r>
              <a:rPr lang="sv-SE" dirty="0"/>
              <a:t>Får ut själva stammen oberoende av </a:t>
            </a:r>
            <a:br>
              <a:rPr lang="sv-SE" dirty="0"/>
            </a:br>
            <a:r>
              <a:rPr lang="sv-SE" dirty="0"/>
              <a:t>trädkronan</a:t>
            </a:r>
          </a:p>
          <a:p>
            <a:pPr lvl="2"/>
            <a:r>
              <a:rPr lang="sv-SE" dirty="0"/>
              <a:t>Fördelaktigt vid blandad växtlighet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33730427-1606-429D-9256-42D529D49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0" y="2500610"/>
            <a:ext cx="5824314" cy="36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1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0 – Bygga datastruktur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sv-SE" dirty="0"/>
              <a:t>Hierarkisk datastruktur för att kunna hantera den stora datamängden på rimlig tid</a:t>
            </a:r>
          </a:p>
          <a:p>
            <a:r>
              <a:rPr lang="sv-SE" dirty="0" err="1"/>
              <a:t>Bollträd</a:t>
            </a:r>
            <a:r>
              <a:rPr lang="sv-SE" dirty="0"/>
              <a:t>, byggs i detta fall </a:t>
            </a:r>
            <a:r>
              <a:rPr lang="sv-SE" dirty="0" err="1"/>
              <a:t>m.h.a</a:t>
            </a:r>
            <a:r>
              <a:rPr lang="sv-SE" dirty="0"/>
              <a:t>. pseudo-PCA</a:t>
            </a:r>
          </a:p>
          <a:p>
            <a:r>
              <a:rPr lang="sv-SE" dirty="0"/>
              <a:t>Snabb sökning</a:t>
            </a:r>
          </a:p>
          <a:p>
            <a:pPr lvl="1"/>
            <a:r>
              <a:rPr lang="sv-SE" dirty="0"/>
              <a:t>Varje sfär beskrivs av centrum + radie</a:t>
            </a:r>
          </a:p>
          <a:p>
            <a:pPr lvl="1"/>
            <a:r>
              <a:rPr lang="sv-SE" dirty="0"/>
              <a:t>Snabb sökning k-</a:t>
            </a:r>
            <a:r>
              <a:rPr lang="sv-SE" dirty="0" err="1"/>
              <a:t>nn</a:t>
            </a:r>
            <a:r>
              <a:rPr lang="sv-SE" dirty="0"/>
              <a:t>/radie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919868B6-4D28-4FA0-B41A-6B07A4ED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654" y="3832176"/>
            <a:ext cx="6645949" cy="282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5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Steg 1 - Marksegmentering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Separera markplan och andra ointressanta objekt</a:t>
            </a:r>
          </a:p>
          <a:p>
            <a:r>
              <a:rPr lang="sv-SE" dirty="0"/>
              <a:t>Har valt diameter vid brösthöjd (DBH) som lägsta utgångspunkt, ~1.5m</a:t>
            </a:r>
          </a:p>
          <a:p>
            <a:r>
              <a:rPr lang="sv-SE" dirty="0"/>
              <a:t>Använder </a:t>
            </a:r>
            <a:r>
              <a:rPr lang="sv-SE" dirty="0" err="1"/>
              <a:t>Cloth</a:t>
            </a:r>
            <a:r>
              <a:rPr lang="sv-SE" dirty="0"/>
              <a:t>-simulation (vanligt, effektivt, ”enkel” modell)</a:t>
            </a:r>
          </a:p>
          <a:p>
            <a:pPr lvl="1"/>
            <a:r>
              <a:rPr lang="sv-SE" dirty="0"/>
              <a:t>Kodat ett tyg som består punkter där varje punkt har en relaterande kraft till omgivande punkter</a:t>
            </a:r>
          </a:p>
          <a:p>
            <a:pPr lvl="1"/>
            <a:r>
              <a:rPr lang="sv-SE" dirty="0"/>
              <a:t>Låter punktmolnet agera normalkraft mot tyget </a:t>
            </a:r>
          </a:p>
          <a:p>
            <a:r>
              <a:rPr lang="sv-SE" dirty="0"/>
              <a:t>Resultatet kan användas för att t.ex. hitta diken, beräkna lutningar eller volymer, </a:t>
            </a:r>
            <a:r>
              <a:rPr lang="sv-SE" dirty="0" err="1"/>
              <a:t>etc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633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Uppladdat arbetsrumsdokument" ma:contentTypeID="0x0101002EE44F411E754ABAB6EB27FC7D8442BF00FBDC29B7F7B140FA848AB6ABEF7636D900A26715F740B60A43A71C90E0BF804C27" ma:contentTypeVersion="7" ma:contentTypeDescription="Skapa ett nytt dokument." ma:contentTypeScope="" ma:versionID="6f06a3a8f631992acaf63b2c20d181a7">
  <xsd:schema xmlns:xsd="http://www.w3.org/2001/XMLSchema" xmlns:xs="http://www.w3.org/2001/XMLSchema" xmlns:p="http://schemas.microsoft.com/office/2006/metadata/properties" xmlns:ns1="Trafikverket" xmlns:ns3="f55ba1df-d739-4c61-9f4f-efed3bcdebe4" xmlns:ns4="c79c5fa2-41eb-4353-baac-8bde96a0333d" targetNamespace="http://schemas.microsoft.com/office/2006/metadata/properties" ma:root="true" ma:fieldsID="bfa53bc16c1da1c815159995129e4855" ns1:_="" ns3:_="" ns4:_="">
    <xsd:import namespace="Trafikverket"/>
    <xsd:import namespace="f55ba1df-d739-4c61-9f4f-efed3bcdebe4"/>
    <xsd:import namespace="c79c5fa2-41eb-4353-baac-8bde96a0333d"/>
    <xsd:element name="properties">
      <xsd:complexType>
        <xsd:sequence>
          <xsd:element name="documentManagement">
            <xsd:complexType>
              <xsd:all>
                <xsd:element ref="ns1:Skapat_x0020_av_x0020_NY"/>
                <xsd:element ref="ns1:Dokumentdatum_x0020_NY"/>
                <xsd:element ref="ns1:TRVversionNY" minOccurs="0"/>
                <xsd:element ref="ns1:TrvDocumentTemplateId" minOccurs="0"/>
                <xsd:element ref="ns1:TrvDocumentTemplateVersion" minOccurs="0"/>
                <xsd:element ref="ns3:TrvUploadedDocumentTypeTaxHTField0" minOccurs="0"/>
                <xsd:element ref="ns3:TaxCatchAll" minOccurs="0"/>
                <xsd:element ref="ns3:TaxCatchAllLabel" minOccurs="0"/>
                <xsd:element ref="ns3:TrvConfidentialityLevelTaxHTField0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Trafikverket" elementFormDefault="qualified">
    <xsd:import namespace="http://schemas.microsoft.com/office/2006/documentManagement/types"/>
    <xsd:import namespace="http://schemas.microsoft.com/office/infopath/2007/PartnerControls"/>
    <xsd:element name="Skapat_x0020_av_x0020_NY" ma:index="0" ma:displayName="Skapat av" ma:description="Namn och organisationsbeteckning för den person som skapat dokumentet." ma:internalName="TrvCreatedBy" ma:readOnly="false">
      <xsd:simpleType>
        <xsd:restriction base="dms:Text"/>
      </xsd:simpleType>
    </xsd:element>
    <xsd:element name="Dokumentdatum_x0020_NY" ma:index="2" ma:displayName="Dokumentdatum" ma:description="Datum för nuvarande version" ma:format="DateOnly" ma:internalName="TrvDocumentDate" ma:readOnly="false">
      <xsd:simpleType>
        <xsd:restriction base="dms:DateTime"/>
      </xsd:simpleType>
    </xsd:element>
    <xsd:element name="TRVversionNY" ma:index="8" nillable="true" ma:displayName="Version" ma:description="Dokumentets versionsnummer" ma:internalName="TrvVersion" ma:readOnly="true">
      <xsd:simpleType>
        <xsd:restriction base="dms:Text"/>
      </xsd:simpleType>
    </xsd:element>
    <xsd:element name="TrvDocumentTemplateId" ma:index="9" nillable="true" ma:displayName="TMALL-nummer" ma:description="Unik sträng eller nummer som identifierar dokumentmallen. Värdet sätts av respektive system." ma:internalName="TrvDocumentTemplateId" ma:readOnly="true">
      <xsd:simpleType>
        <xsd:restriction base="dms:Text"/>
      </xsd:simpleType>
    </xsd:element>
    <xsd:element name="TrvDocumentTemplateVersion" ma:index="10" nillable="true" ma:displayName="Mallversion" ma:description="Dokumentmallens versionsnummer" ma:internalName="TrvDocumentTemplateVers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ba1df-d739-4c61-9f4f-efed3bcdebe4" elementFormDefault="qualified">
    <xsd:import namespace="http://schemas.microsoft.com/office/2006/documentManagement/types"/>
    <xsd:import namespace="http://schemas.microsoft.com/office/infopath/2007/PartnerControls"/>
    <xsd:element name="TrvUploadedDocumentTypeTaxHTField0" ma:index="13" ma:taxonomy="true" ma:internalName="TrvUploadedDocumentTypeTaxHTField0" ma:taxonomyFieldName="TrvUploadedDocumentType" ma:displayName="Dokumenttyp för uppladdade dokument" ma:readOnly="false" ma:default="143;#UPPLADDAT DOKUMENT|7c5b34d8-57da-44ed-9451-2f10a78af863" ma:fieldId="{eb96df49-af7b-4885-ae87-85b965eb0ad2}" ma:sspId="56b52474-2a4b-42ac-ac16-0a67cba4e670" ma:termSetId="152f56a5-fdb2-4180-8a6e-79ef00400bc3" ma:anchorId="238613c4-8162-47c5-b0c8-3db178651ae8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6247cf79-3667-480b-8073-33bf187c852b}" ma:internalName="TaxCatchAll" ma:showField="CatchAllData" ma:web="f55ba1df-d739-4c61-9f4f-efed3bcd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6247cf79-3667-480b-8073-33bf187c852b}" ma:internalName="TaxCatchAllLabel" ma:readOnly="true" ma:showField="CatchAllDataLabel" ma:web="f55ba1df-d739-4c61-9f4f-efed3bcd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rvConfidentialityLevelTaxHTField0" ma:index="17" ma:taxonomy="true" ma:internalName="TrvConfidentialityLevelTaxHTField0" ma:taxonomyFieldName="TrvConfidentialityLevel" ma:displayName="Konfidentialitetsnivå" ma:readOnly="false" ma:default="" ma:fieldId="{a84a37ca-5c43-43e3-a37a-c23c41d1607d}" ma:sspId="56b52474-2a4b-42ac-ac16-0a67cba4e670" ma:termSetId="4d666f29-dc73-4030-952a-63de8896f39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9c5fa2-41eb-4353-baac-8bde96a0333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Innehållstyp"/>
        <xsd:element ref="dc:title" maxOccurs="1" ma:index="1" ma:displayName="Dokument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kumentdatum_x0020_NY xmlns="Trafikverket">2024-04-23T22:00:00+00:00</Dokumentdatum_x0020_NY>
    <TrvUploadedDocumentTypeTaxHTField0 xmlns="f55ba1df-d739-4c61-9f4f-efed3bcdebe4">
      <Terms xmlns="http://schemas.microsoft.com/office/infopath/2007/PartnerControls">
        <TermInfo xmlns="http://schemas.microsoft.com/office/infopath/2007/PartnerControls">
          <TermName xmlns="http://schemas.microsoft.com/office/infopath/2007/PartnerControls">UPPLADDAT DOKUMENT</TermName>
          <TermId xmlns="http://schemas.microsoft.com/office/infopath/2007/PartnerControls">7c5b34d8-57da-44ed-9451-2f10a78af863</TermId>
        </TermInfo>
      </Terms>
    </TrvUploadedDocumentTypeTaxHTField0>
    <Skapat_x0020_av_x0020_NY xmlns="Trafikverket">Hansson Niclas, IKTgvl</Skapat_x0020_av_x0020_NY>
    <TaxCatchAll xmlns="f55ba1df-d739-4c61-9f4f-efed3bcdebe4">
      <Value>143</Value>
      <Value>152</Value>
    </TaxCatchAll>
    <TrvConfidentialityLevelTaxHTField0 xmlns="f55ba1df-d739-4c61-9f4f-efed3bcdebe4">
      <Terms xmlns="http://schemas.microsoft.com/office/infopath/2007/PartnerControls">
        <TermInfo xmlns="http://schemas.microsoft.com/office/infopath/2007/PartnerControls">
          <TermName xmlns="http://schemas.microsoft.com/office/infopath/2007/PartnerControls">2 Intern</TermName>
          <TermId xmlns="http://schemas.microsoft.com/office/infopath/2007/PartnerControls">13d1762d-2ea9-450d-b05e-1ff9ba31b2a4</TermId>
        </TermInfo>
      </Terms>
    </TrvConfidentialityLevelTaxHTField0>
    <TRVversionNY xmlns="Trafikverket">0.1</TRVversionNY>
  </documentManagement>
</p:properties>
</file>

<file path=customXml/itemProps1.xml><?xml version="1.0" encoding="utf-8"?>
<ds:datastoreItem xmlns:ds="http://schemas.openxmlformats.org/officeDocument/2006/customXml" ds:itemID="{85A9E47C-CB0F-4ACB-93EC-4C38A7C2BF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7460C3-22AC-4556-BE51-B8FCC421A6C1}">
  <ds:schemaRefs>
    <ds:schemaRef ds:uri="http://schemas.microsoft.com/office/2006/metadata/customXsn"/>
  </ds:schemaRefs>
</ds:datastoreItem>
</file>

<file path=customXml/itemProps3.xml><?xml version="1.0" encoding="utf-8"?>
<ds:datastoreItem xmlns:ds="http://schemas.openxmlformats.org/officeDocument/2006/customXml" ds:itemID="{EB866C9E-1390-462C-A551-EACB0A2E5C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Trafikverket"/>
    <ds:schemaRef ds:uri="f55ba1df-d739-4c61-9f4f-efed3bcdebe4"/>
    <ds:schemaRef ds:uri="c79c5fa2-41eb-4353-baac-8bde96a0333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48619EA-A111-4C24-B16B-B68CBF1CC806}">
  <ds:schemaRefs>
    <ds:schemaRef ds:uri="http://schemas.microsoft.com/office/2006/metadata/properties"/>
    <ds:schemaRef ds:uri="http://schemas.microsoft.com/office/infopath/2007/PartnerControls"/>
    <ds:schemaRef ds:uri="Trafikverket"/>
    <ds:schemaRef ds:uri="f55ba1df-d739-4c61-9f4f-efed3bcdebe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1477</Words>
  <Application>Microsoft Office PowerPoint</Application>
  <PresentationFormat>Bredbild</PresentationFormat>
  <Paragraphs>214</Paragraphs>
  <Slides>36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Office-tema</vt:lpstr>
      <vt:lpstr>PowerPoint-presentation</vt:lpstr>
      <vt:lpstr>PowerPoint-presentation</vt:lpstr>
      <vt:lpstr>Trädsegmentering</vt:lpstr>
      <vt:lpstr>Problemintroduktion</vt:lpstr>
      <vt:lpstr>Trädtoppsidentifiering Fördelar</vt:lpstr>
      <vt:lpstr>Trädtoppsidentifiering Nackdelar</vt:lpstr>
      <vt:lpstr>Alternativ väg - stamidentifiering</vt:lpstr>
      <vt:lpstr>Steg 0 – Bygga datastruktur</vt:lpstr>
      <vt:lpstr>Steg 1 - Marksegmentering</vt:lpstr>
      <vt:lpstr>PowerPoint-presentation</vt:lpstr>
      <vt:lpstr>Steg 2 - Trädidentifiering</vt:lpstr>
      <vt:lpstr>Densitetsbaserad</vt:lpstr>
      <vt:lpstr>Lokal beskrivning av statiska mått</vt:lpstr>
      <vt:lpstr>Tolkning</vt:lpstr>
      <vt:lpstr>Beräkna egenvärden/egenvektorer</vt:lpstr>
      <vt:lpstr>Analysmått</vt:lpstr>
      <vt:lpstr>Analysmått</vt:lpstr>
      <vt:lpstr>Resultat</vt:lpstr>
      <vt:lpstr>Original</vt:lpstr>
      <vt:lpstr>Original zoom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Använd resultatet som seedpoints i en växt-/spridningsalgoritm</vt:lpstr>
      <vt:lpstr>PowerPoint-presentation</vt:lpstr>
      <vt:lpstr>Resultat Analys</vt:lpstr>
      <vt:lpstr>Resultat Analys</vt:lpstr>
      <vt:lpstr>Ytterligare segmentering</vt:lpstr>
      <vt:lpstr>Utvecklingsförslag</vt:lpstr>
      <vt:lpstr>Nackdelar</vt:lpstr>
      <vt:lpstr>Fördelar</vt:lpstr>
      <vt:lpstr>Utvärdering</vt:lpstr>
      <vt:lpstr>Frågor?</vt:lpstr>
      <vt:lpstr>Tackartackar!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Hansson Niclas, IKTväve</dc:creator>
  <cp:lastModifiedBy>Niclas Hansson</cp:lastModifiedBy>
  <cp:revision>2</cp:revision>
  <dcterms:created xsi:type="dcterms:W3CDTF">2024-04-24T08:10:15Z</dcterms:created>
  <dcterms:modified xsi:type="dcterms:W3CDTF">2024-10-11T15:23:06Z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0x0101002EE44F411E754ABAB6EB27FC7D8442BF00FBDC29B7F7B140FA848AB6ABEF7636D900A26715F740B60A43A71C90E0BF804C27</vt:lpwstr>
  </property>
  <property fmtid="{D5CDD505-2E9C-101B-9397-08002B2CF9AE}" pid="3" name="TrvDocumentType">
    <vt:lpwstr>143</vt:lpwstr>
  </property>
  <property fmtid="{D5CDD505-2E9C-101B-9397-08002B2CF9AE}" pid="4" name="TrvDocumentTypeTaxHTField0">
    <vt:lpwstr>UPPLADDAT DOKUMENT|7c5b34d8-57da-44ed-9451-2f10a78af863</vt:lpwstr>
  </property>
  <property fmtid="{D5CDD505-2E9C-101B-9397-08002B2CF9AE}" pid="5" name="TrvUploadedDocumentType">
    <vt:lpwstr>143</vt:lpwstr>
  </property>
  <property fmtid="{D5CDD505-2E9C-101B-9397-08002B2CF9AE}" pid="6" name="TrvConfidentialityLevel">
    <vt:lpwstr>152</vt:lpwstr>
  </property>
</Properties>
</file>